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 and don’t tick “Left </a:t>
            </a:r>
            <a:r>
              <a:rPr lang="en-US" dirty="0" err="1"/>
              <a:t>colum</a:t>
            </a:r>
            <a:r>
              <a:rPr lang="en-US" dirty="0"/>
              <a:t>” because we don’t want to name </a:t>
            </a:r>
            <a:r>
              <a:rPr lang="en-US"/>
              <a:t>the rows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D4C1-E924-4081-A19E-EE5961B4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714528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C5606-96B5-43D8-A7A3-3667F1A8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497957"/>
            <a:ext cx="5028012" cy="25068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E0DE9-721D-4C8E-988F-02ADDF72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7" y="4152520"/>
            <a:ext cx="7041928" cy="241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93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CDD6-62AF-45BB-BE0C-533BC660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2" y="0"/>
            <a:ext cx="10593636" cy="912832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0F2C6-7842-4BBD-BE91-AAD91089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82" y="912832"/>
            <a:ext cx="6020427" cy="2099415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92F7A-A457-4624-BF12-71AFD08B5AA7}"/>
              </a:ext>
            </a:extLst>
          </p:cNvPr>
          <p:cNvCxnSpPr>
            <a:cxnSpLocks/>
          </p:cNvCxnSpPr>
          <p:nvPr/>
        </p:nvCxnSpPr>
        <p:spPr>
          <a:xfrm>
            <a:off x="6819609" y="2791909"/>
            <a:ext cx="1537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215D1-EB97-4835-923E-1E735382393F}"/>
              </a:ext>
            </a:extLst>
          </p:cNvPr>
          <p:cNvSpPr txBox="1"/>
          <p:nvPr/>
        </p:nvSpPr>
        <p:spPr>
          <a:xfrm>
            <a:off x="8394853" y="2642914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81410B-4E1A-4D01-9CC2-E3A641762DFE}"/>
              </a:ext>
            </a:extLst>
          </p:cNvPr>
          <p:cNvCxnSpPr>
            <a:cxnSpLocks/>
          </p:cNvCxnSpPr>
          <p:nvPr/>
        </p:nvCxnSpPr>
        <p:spPr>
          <a:xfrm flipV="1">
            <a:off x="5684702" y="1962539"/>
            <a:ext cx="2710151" cy="82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E42244-E322-401C-BB3F-2E3774676270}"/>
              </a:ext>
            </a:extLst>
          </p:cNvPr>
          <p:cNvSpPr txBox="1"/>
          <p:nvPr/>
        </p:nvSpPr>
        <p:spPr>
          <a:xfrm>
            <a:off x="8394853" y="1777873"/>
            <a:ext cx="23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 Numeric value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95AABA-14F8-449C-962B-F7C71044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3845754"/>
            <a:ext cx="4202480" cy="26541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1014C-47D2-4305-AB10-5EE42BCF38EE}"/>
              </a:ext>
            </a:extLst>
          </p:cNvPr>
          <p:cNvCxnSpPr>
            <a:cxnSpLocks/>
          </p:cNvCxnSpPr>
          <p:nvPr/>
        </p:nvCxnSpPr>
        <p:spPr>
          <a:xfrm>
            <a:off x="5212982" y="4167182"/>
            <a:ext cx="1386122" cy="25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3B98C5-1AAE-4310-92D8-7F1C7104E8AB}"/>
              </a:ext>
            </a:extLst>
          </p:cNvPr>
          <p:cNvSpPr txBox="1"/>
          <p:nvPr/>
        </p:nvSpPr>
        <p:spPr>
          <a:xfrm>
            <a:off x="6819609" y="4252512"/>
            <a:ext cx="353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turn on/off Pivot Table Fields </a:t>
            </a:r>
          </a:p>
        </p:txBody>
      </p:sp>
    </p:spTree>
    <p:extLst>
      <p:ext uri="{BB962C8B-B14F-4D97-AF65-F5344CB8AC3E}">
        <p14:creationId xmlns:p14="http://schemas.microsoft.com/office/powerpoint/2010/main" val="2004372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ACF-E8C6-4A2A-B69E-BFE6B09C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0844514" cy="780769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(planning and layout an effective dashboard)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3AA0-6044-4154-AE6E-D356D19F28BA}"/>
              </a:ext>
            </a:extLst>
          </p:cNvPr>
          <p:cNvSpPr txBox="1"/>
          <p:nvPr/>
        </p:nvSpPr>
        <p:spPr>
          <a:xfrm>
            <a:off x="8703325" y="1817783"/>
            <a:ext cx="2115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Can only create until column s (need to aware)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5940C-0A37-472D-B44D-D0994CBF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36" y="1269747"/>
            <a:ext cx="6015210" cy="25545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39D907-1A00-46DD-A34E-48966929A11E}"/>
              </a:ext>
            </a:extLst>
          </p:cNvPr>
          <p:cNvCxnSpPr/>
          <p:nvPr/>
        </p:nvCxnSpPr>
        <p:spPr>
          <a:xfrm>
            <a:off x="6973677" y="1674564"/>
            <a:ext cx="1729648" cy="31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0B6776C-B5AF-4877-A574-1DE18E5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74" y="4388314"/>
            <a:ext cx="2677893" cy="24751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8168-0EC8-473C-881C-B138767E8A76}"/>
              </a:ext>
            </a:extLst>
          </p:cNvPr>
          <p:cNvCxnSpPr/>
          <p:nvPr/>
        </p:nvCxnSpPr>
        <p:spPr>
          <a:xfrm>
            <a:off x="4381041" y="5442333"/>
            <a:ext cx="4134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EC7019-9C84-491C-B2F5-BB4C50F4A080}"/>
              </a:ext>
            </a:extLst>
          </p:cNvPr>
          <p:cNvSpPr txBox="1"/>
          <p:nvPr/>
        </p:nvSpPr>
        <p:spPr>
          <a:xfrm>
            <a:off x="8703325" y="5183436"/>
            <a:ext cx="2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Change theme color</a:t>
            </a:r>
          </a:p>
        </p:txBody>
      </p:sp>
    </p:spTree>
    <p:extLst>
      <p:ext uri="{BB962C8B-B14F-4D97-AF65-F5344CB8AC3E}">
        <p14:creationId xmlns:p14="http://schemas.microsoft.com/office/powerpoint/2010/main" val="3246463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BB25-EAD3-49B4-BF61-7123E01B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9" y="122056"/>
            <a:ext cx="10659737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0F784-9065-4F97-97EB-2A609DFD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77" y="944841"/>
            <a:ext cx="5990863" cy="2283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78C54-7F74-4CC6-B5D7-D4A4A2D47E81}"/>
              </a:ext>
            </a:extLst>
          </p:cNvPr>
          <p:cNvCxnSpPr/>
          <p:nvPr/>
        </p:nvCxnSpPr>
        <p:spPr>
          <a:xfrm flipV="1">
            <a:off x="6377651" y="2708476"/>
            <a:ext cx="1539433" cy="8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F692A8-224D-48DC-916F-984F3EC02DCE}"/>
              </a:ext>
            </a:extLst>
          </p:cNvPr>
          <p:cNvSpPr txBox="1"/>
          <p:nvPr/>
        </p:nvSpPr>
        <p:spPr>
          <a:xfrm>
            <a:off x="7965195" y="2478795"/>
            <a:ext cx="268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Select area and </a:t>
            </a:r>
          </a:p>
          <a:p>
            <a:r>
              <a:rPr lang="en-US" dirty="0"/>
              <a:t>     select shape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3B9EC-CF28-4CE1-A283-1B0DBBB52961}"/>
              </a:ext>
            </a:extLst>
          </p:cNvPr>
          <p:cNvCxnSpPr/>
          <p:nvPr/>
        </p:nvCxnSpPr>
        <p:spPr>
          <a:xfrm>
            <a:off x="2853369" y="2963537"/>
            <a:ext cx="527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8020F-1A7F-42DF-BF8B-51F59F20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6" y="4639042"/>
            <a:ext cx="6310154" cy="11509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461AD-6294-4C90-927A-F885F76BB0AF}"/>
              </a:ext>
            </a:extLst>
          </p:cNvPr>
          <p:cNvCxnSpPr/>
          <p:nvPr/>
        </p:nvCxnSpPr>
        <p:spPr>
          <a:xfrm flipV="1">
            <a:off x="6687239" y="5246974"/>
            <a:ext cx="1641513" cy="15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D3E861-A9ED-40F2-AD09-3E3A8E5E64FC}"/>
              </a:ext>
            </a:extLst>
          </p:cNvPr>
          <p:cNvSpPr txBox="1"/>
          <p:nvPr/>
        </p:nvSpPr>
        <p:spPr>
          <a:xfrm>
            <a:off x="8404893" y="4999970"/>
            <a:ext cx="268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Select and drag the tile </a:t>
            </a:r>
          </a:p>
        </p:txBody>
      </p:sp>
    </p:spTree>
    <p:extLst>
      <p:ext uri="{BB962C8B-B14F-4D97-AF65-F5344CB8AC3E}">
        <p14:creationId xmlns:p14="http://schemas.microsoft.com/office/powerpoint/2010/main" val="4277833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4E1F-5D6D-4BA1-9624-A76E93CF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5"/>
            <a:ext cx="10648720" cy="72554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A3122-A0E0-40BF-89FE-AAD0AEE5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288854"/>
            <a:ext cx="6534230" cy="21401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94DBF-5255-4D69-98DD-BE07FF46EA0B}"/>
              </a:ext>
            </a:extLst>
          </p:cNvPr>
          <p:cNvCxnSpPr/>
          <p:nvPr/>
        </p:nvCxnSpPr>
        <p:spPr>
          <a:xfrm>
            <a:off x="6238754" y="2372810"/>
            <a:ext cx="1794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643345-DDA2-43D4-8C4B-A80244EBB956}"/>
              </a:ext>
            </a:extLst>
          </p:cNvPr>
          <p:cNvSpPr txBox="1"/>
          <p:nvPr/>
        </p:nvSpPr>
        <p:spPr>
          <a:xfrm>
            <a:off x="8108414" y="215930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Shape fill black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4FD2DB-CD51-4A21-9A13-078EE114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6" y="3881088"/>
            <a:ext cx="5141204" cy="24684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D1D1C-76D6-4751-87C6-7A26E27AA316}"/>
              </a:ext>
            </a:extLst>
          </p:cNvPr>
          <p:cNvCxnSpPr/>
          <p:nvPr/>
        </p:nvCxnSpPr>
        <p:spPr>
          <a:xfrm flipV="1">
            <a:off x="5938092" y="6147412"/>
            <a:ext cx="2368626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5B64BB-5D4A-4D97-B6B3-47BE8E472215}"/>
              </a:ext>
            </a:extLst>
          </p:cNvPr>
          <p:cNvSpPr txBox="1"/>
          <p:nvPr/>
        </p:nvSpPr>
        <p:spPr>
          <a:xfrm>
            <a:off x="8306718" y="592969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No outline</a:t>
            </a:r>
          </a:p>
        </p:txBody>
      </p:sp>
    </p:spTree>
    <p:extLst>
      <p:ext uri="{BB962C8B-B14F-4D97-AF65-F5344CB8AC3E}">
        <p14:creationId xmlns:p14="http://schemas.microsoft.com/office/powerpoint/2010/main" val="1194749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7B62-25EF-4C98-9CE3-0B1B9725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0"/>
            <a:ext cx="10692788" cy="75859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6552A-A9BE-46D1-8AE0-80A18B880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811" y="912773"/>
            <a:ext cx="5945931" cy="234103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2D679-5CD3-429A-947F-7F31062A3D9B}"/>
              </a:ext>
            </a:extLst>
          </p:cNvPr>
          <p:cNvCxnSpPr/>
          <p:nvPr/>
        </p:nvCxnSpPr>
        <p:spPr>
          <a:xfrm flipV="1">
            <a:off x="1134319" y="1273215"/>
            <a:ext cx="6562846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D1772-55D4-4FAD-8007-918A33ECE73E}"/>
              </a:ext>
            </a:extLst>
          </p:cNvPr>
          <p:cNvSpPr txBox="1"/>
          <p:nvPr/>
        </p:nvSpPr>
        <p:spPr>
          <a:xfrm>
            <a:off x="7810959" y="1079653"/>
            <a:ext cx="32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Can put icon as 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E6C01-6102-4E97-A3E4-C3E852FE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4" y="3682660"/>
            <a:ext cx="5839358" cy="2878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42F0C-D1C6-46B7-A286-348C81DD0C95}"/>
              </a:ext>
            </a:extLst>
          </p:cNvPr>
          <p:cNvCxnSpPr/>
          <p:nvPr/>
        </p:nvCxnSpPr>
        <p:spPr>
          <a:xfrm flipV="1">
            <a:off x="6701742" y="5244029"/>
            <a:ext cx="1109217" cy="1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74FE99-DD7A-4DDA-9558-AEBAF659F0F8}"/>
              </a:ext>
            </a:extLst>
          </p:cNvPr>
          <p:cNvSpPr txBox="1"/>
          <p:nvPr/>
        </p:nvSpPr>
        <p:spPr>
          <a:xfrm>
            <a:off x="7872237" y="4936600"/>
            <a:ext cx="32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8) To move the chart : select chart and click “Move Chart” Under Design tab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D0515-8382-4091-930D-B4F0EDB1CD1A}"/>
              </a:ext>
            </a:extLst>
          </p:cNvPr>
          <p:cNvSpPr txBox="1"/>
          <p:nvPr/>
        </p:nvSpPr>
        <p:spPr>
          <a:xfrm>
            <a:off x="7872237" y="5911591"/>
            <a:ext cx="324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Select the worksheet you want to insert 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4711DE-0F0A-4230-9F79-D88A4558C666}"/>
              </a:ext>
            </a:extLst>
          </p:cNvPr>
          <p:cNvCxnSpPr/>
          <p:nvPr/>
        </p:nvCxnSpPr>
        <p:spPr>
          <a:xfrm>
            <a:off x="3360145" y="5911591"/>
            <a:ext cx="4512092" cy="1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6DD-3056-41DD-8B29-C437DEF5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33" y="39339"/>
            <a:ext cx="10515600" cy="747579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F7834-53BF-4079-B2D5-A0D9D68B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1" y="918797"/>
            <a:ext cx="3080194" cy="323111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4E8857-E71D-420C-8BF6-524D5FCDE66C}"/>
              </a:ext>
            </a:extLst>
          </p:cNvPr>
          <p:cNvCxnSpPr>
            <a:cxnSpLocks/>
          </p:cNvCxnSpPr>
          <p:nvPr/>
        </p:nvCxnSpPr>
        <p:spPr>
          <a:xfrm>
            <a:off x="2423710" y="2981527"/>
            <a:ext cx="2324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104905-B1A3-4289-9DE6-A7C0968D5E9D}"/>
              </a:ext>
            </a:extLst>
          </p:cNvPr>
          <p:cNvSpPr txBox="1"/>
          <p:nvPr/>
        </p:nvSpPr>
        <p:spPr>
          <a:xfrm>
            <a:off x="4921033" y="2652065"/>
            <a:ext cx="3277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map data: put cursor in the dataset and select “Filled Map” under Insert tab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22E9D-8EB8-42F4-8471-F7AD97CD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2" y="4493079"/>
            <a:ext cx="6253909" cy="21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0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03BF-89D4-435E-B21C-F2D2CB1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2247B-EC00-4E46-81F3-16B4BF93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0" y="1435102"/>
            <a:ext cx="5091022" cy="48990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A092FD-DF03-407B-9E75-7B38AC664126}"/>
              </a:ext>
            </a:extLst>
          </p:cNvPr>
          <p:cNvCxnSpPr/>
          <p:nvPr/>
        </p:nvCxnSpPr>
        <p:spPr>
          <a:xfrm>
            <a:off x="1840375" y="1562582"/>
            <a:ext cx="52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52087-7DB5-47F9-9186-6779DF591CF9}"/>
              </a:ext>
            </a:extLst>
          </p:cNvPr>
          <p:cNvSpPr txBox="1"/>
          <p:nvPr/>
        </p:nvSpPr>
        <p:spPr>
          <a:xfrm>
            <a:off x="7271133" y="1435102"/>
            <a:ext cx="239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</a:t>
            </a:r>
            <a:r>
              <a:rPr lang="en-US" dirty="0" err="1"/>
              <a:t>nofill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80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A9E0-C1EC-43B5-9815-DA834780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 (responsive infographics)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CEB4F-D486-4E6E-A264-84207B2B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8" y="1530582"/>
            <a:ext cx="5164333" cy="2080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08292-EFF5-4ADC-934B-2D4705FE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92" y="1192193"/>
            <a:ext cx="3179849" cy="175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8FC6A-31A4-4B29-97D4-6F8F291D5786}"/>
              </a:ext>
            </a:extLst>
          </p:cNvPr>
          <p:cNvCxnSpPr/>
          <p:nvPr/>
        </p:nvCxnSpPr>
        <p:spPr>
          <a:xfrm>
            <a:off x="5602147" y="2419109"/>
            <a:ext cx="3055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E0FCF-4785-495E-A441-D2E13E579667}"/>
              </a:ext>
            </a:extLst>
          </p:cNvPr>
          <p:cNvSpPr txBox="1"/>
          <p:nvPr/>
        </p:nvSpPr>
        <p:spPr>
          <a:xfrm>
            <a:off x="9818031" y="1700879"/>
            <a:ext cx="20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sparkline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D9CB2A-368A-4FFE-8A38-0DC6099C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54" y="3899998"/>
            <a:ext cx="2494228" cy="28548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9F7DF-341E-443A-8A12-AAC64B08EB0E}"/>
              </a:ext>
            </a:extLst>
          </p:cNvPr>
          <p:cNvCxnSpPr>
            <a:stCxn id="12" idx="3"/>
          </p:cNvCxnSpPr>
          <p:nvPr/>
        </p:nvCxnSpPr>
        <p:spPr>
          <a:xfrm>
            <a:off x="3580482" y="5327418"/>
            <a:ext cx="2515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1610E1-A3B4-481B-8BC6-E1C3B46CCEC4}"/>
              </a:ext>
            </a:extLst>
          </p:cNvPr>
          <p:cNvSpPr txBox="1"/>
          <p:nvPr/>
        </p:nvSpPr>
        <p:spPr>
          <a:xfrm>
            <a:off x="6252492" y="5100810"/>
            <a:ext cx="476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and paste the newly created sparkline to dashboard (‘copy linked picture’ so that if the original chart change, the dashboard will follow the change as well)</a:t>
            </a:r>
          </a:p>
        </p:txBody>
      </p:sp>
    </p:spTree>
    <p:extLst>
      <p:ext uri="{BB962C8B-B14F-4D97-AF65-F5344CB8AC3E}">
        <p14:creationId xmlns:p14="http://schemas.microsoft.com/office/powerpoint/2010/main" val="860013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138-8F4D-47BC-93D0-D1E66C29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0"/>
            <a:ext cx="10515600" cy="824697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350C-3F17-4BB9-B9F2-FD7F234D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824697"/>
            <a:ext cx="10858041" cy="4987141"/>
          </a:xfrm>
        </p:spPr>
        <p:txBody>
          <a:bodyPr/>
          <a:lstStyle/>
          <a:p>
            <a:r>
              <a:rPr lang="en-US" dirty="0"/>
              <a:t>To use slicer (slicer needs to link pivot chart)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36C6F-501F-4136-A709-ED221CB34C8A}"/>
              </a:ext>
            </a:extLst>
          </p:cNvPr>
          <p:cNvSpPr txBox="1"/>
          <p:nvPr/>
        </p:nvSpPr>
        <p:spPr>
          <a:xfrm>
            <a:off x="7216048" y="2389092"/>
            <a:ext cx="320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“Insert Timeline” under “</a:t>
            </a:r>
            <a:r>
              <a:rPr lang="en-US" dirty="0" err="1"/>
              <a:t>pivotChart</a:t>
            </a:r>
            <a:r>
              <a:rPr lang="en-US" dirty="0"/>
              <a:t> Analyze”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AB8EB-935E-4556-B254-D147698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7" y="1451090"/>
            <a:ext cx="4306396" cy="22726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81876-2FEE-4B46-89DA-9E52020425BF}"/>
              </a:ext>
            </a:extLst>
          </p:cNvPr>
          <p:cNvCxnSpPr/>
          <p:nvPr/>
        </p:nvCxnSpPr>
        <p:spPr>
          <a:xfrm>
            <a:off x="2247441" y="2181962"/>
            <a:ext cx="4869455" cy="20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4C38E-D038-4257-84BA-5AE8B99CF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7" y="4268415"/>
            <a:ext cx="2642395" cy="2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47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006C-79E3-4E55-BCE6-FB1C3281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7" y="98711"/>
            <a:ext cx="10990243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C92EA-1E70-4781-817A-B102B931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12" y="1066515"/>
            <a:ext cx="6685264" cy="2738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F718C-67E0-49E1-BA46-BF521391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2" y="3962713"/>
            <a:ext cx="4138834" cy="27525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A93046-CE3B-4BD7-A0AC-00FF488FB65A}"/>
              </a:ext>
            </a:extLst>
          </p:cNvPr>
          <p:cNvCxnSpPr/>
          <p:nvPr/>
        </p:nvCxnSpPr>
        <p:spPr>
          <a:xfrm>
            <a:off x="3703899" y="5278056"/>
            <a:ext cx="303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7C5BB1-D54B-4877-8133-E8F98DA01016}"/>
              </a:ext>
            </a:extLst>
          </p:cNvPr>
          <p:cNvSpPr txBox="1"/>
          <p:nvPr/>
        </p:nvSpPr>
        <p:spPr>
          <a:xfrm>
            <a:off x="6830458" y="5089793"/>
            <a:ext cx="302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share the same dataset, so we can select all </a:t>
            </a:r>
            <a:r>
              <a:rPr lang="en-US"/>
              <a:t>of them</a:t>
            </a:r>
          </a:p>
        </p:txBody>
      </p:sp>
    </p:spTree>
    <p:extLst>
      <p:ext uri="{BB962C8B-B14F-4D97-AF65-F5344CB8AC3E}">
        <p14:creationId xmlns:p14="http://schemas.microsoft.com/office/powerpoint/2010/main" val="1860684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33590</TotalTime>
  <Words>1353</Words>
  <Application>Microsoft Office PowerPoint</Application>
  <PresentationFormat>Widescreen</PresentationFormat>
  <Paragraphs>182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  <vt:lpstr>Pivot table</vt:lpstr>
      <vt:lpstr>Continue…</vt:lpstr>
      <vt:lpstr>Dashboard (planning and layout an effective dashboard)</vt:lpstr>
      <vt:lpstr>Continue…</vt:lpstr>
      <vt:lpstr>Continue…</vt:lpstr>
      <vt:lpstr>Continue…</vt:lpstr>
      <vt:lpstr>continue</vt:lpstr>
      <vt:lpstr>Continue.</vt:lpstr>
      <vt:lpstr>Continue (responsive infographics)</vt:lpstr>
      <vt:lpstr>continue</vt:lpstr>
      <vt:lpstr>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177</cp:revision>
  <dcterms:created xsi:type="dcterms:W3CDTF">2021-11-24T02:26:40Z</dcterms:created>
  <dcterms:modified xsi:type="dcterms:W3CDTF">2022-01-19T01:02:36Z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